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7" r:id="rId2"/>
    <p:sldId id="307" r:id="rId3"/>
    <p:sldId id="325" r:id="rId4"/>
    <p:sldId id="326" r:id="rId5"/>
    <p:sldId id="327" r:id="rId6"/>
    <p:sldId id="329" r:id="rId7"/>
    <p:sldId id="330" r:id="rId8"/>
    <p:sldId id="333" r:id="rId9"/>
    <p:sldId id="344" r:id="rId10"/>
    <p:sldId id="345" r:id="rId11"/>
    <p:sldId id="346" r:id="rId12"/>
    <p:sldId id="347" r:id="rId13"/>
    <p:sldId id="348" r:id="rId14"/>
    <p:sldId id="349" r:id="rId15"/>
    <p:sldId id="324" r:id="rId16"/>
    <p:sldId id="332" r:id="rId17"/>
    <p:sldId id="338" r:id="rId18"/>
    <p:sldId id="337" r:id="rId19"/>
    <p:sldId id="336" r:id="rId20"/>
    <p:sldId id="335" r:id="rId21"/>
    <p:sldId id="342" r:id="rId22"/>
    <p:sldId id="355" r:id="rId23"/>
    <p:sldId id="350" r:id="rId24"/>
    <p:sldId id="356" r:id="rId25"/>
    <p:sldId id="343" r:id="rId26"/>
    <p:sldId id="351" r:id="rId27"/>
    <p:sldId id="361" r:id="rId28"/>
    <p:sldId id="323" r:id="rId29"/>
    <p:sldId id="360" r:id="rId30"/>
    <p:sldId id="359" r:id="rId31"/>
    <p:sldId id="358" r:id="rId32"/>
    <p:sldId id="357" r:id="rId33"/>
    <p:sldId id="362" r:id="rId34"/>
    <p:sldId id="328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660"/>
  </p:normalViewPr>
  <p:slideViewPr>
    <p:cSldViewPr>
      <p:cViewPr varScale="1">
        <p:scale>
          <a:sx n="149" d="100"/>
          <a:sy n="149" d="100"/>
        </p:scale>
        <p:origin x="-68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C10F6-FC36-4AB4-8B8F-557E9CB7AF14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72F2F-9B66-4947-9A71-DC9A4297E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72F2F-9B66-4947-9A71-DC9A4297E7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ggood.com/6Pcs-ZOP-POWER-3_7V-750mAH-30C-1S-Lipo-Battery-JST-Plug-With-Charger-For-RC-Model-p-1329739.html?rmmds=search&amp;cur_warehouse=CN" TargetMode="External"/><Relationship Id="rId2" Type="http://schemas.openxmlformats.org/officeDocument/2006/relationships/hyperlink" Target="https://www.banggood.com/3_2-Inch-Nextion-HMI-Intelligent-Smart-USART-UART-Serial-Touch-TFT-LCD-Screen-Module-p-1105286.html?rmmds=search&amp;cur_warehouse=C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ead.cc/wiki/Nextion_HMI_Solution#3D_printing_bezel" TargetMode="External"/><Relationship Id="rId5" Type="http://schemas.openxmlformats.org/officeDocument/2006/relationships/hyperlink" Target="http://www.digitrax.com/tsd/KB710/ut4-dispatch-a-locomotive-address/" TargetMode="External"/><Relationship Id="rId4" Type="http://schemas.openxmlformats.org/officeDocument/2006/relationships/hyperlink" Target="https://www.banggood.com/NodeMcu-Lua-WIFI-Internet-Things-Development-Board-Based-ESP8266-CP2102-Wireless-Module-p-1097112.html?rmmds=search&amp;cur_warehouse=C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s Tanner\OneDrive\IoTT\Video#7\Pictures\IMG_20181114_2210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4" t="10903" r="-130" b="8390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86200" y="-162729"/>
            <a:ext cx="5220082" cy="540147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1500" b="1" dirty="0" err="1" smtClean="0">
                <a:ln w="50800"/>
                <a:solidFill>
                  <a:schemeClr val="accent2">
                    <a:lumMod val="20000"/>
                    <a:lumOff val="80000"/>
                  </a:schemeClr>
                </a:solidFill>
              </a:rPr>
              <a:t>LocoNet</a:t>
            </a:r>
            <a:endParaRPr lang="en-US" sz="11500" b="1" dirty="0" smtClean="0">
              <a:ln w="50800"/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sz="11500" b="1" dirty="0" err="1" smtClean="0">
                <a:ln w="50800"/>
                <a:solidFill>
                  <a:schemeClr val="accent2">
                    <a:lumMod val="20000"/>
                    <a:lumOff val="80000"/>
                  </a:schemeClr>
                </a:solidFill>
              </a:rPr>
              <a:t>Wifi</a:t>
            </a:r>
            <a:endParaRPr lang="en-US" sz="11500" b="1" dirty="0" smtClean="0">
              <a:ln w="50800"/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sz="11500" b="1" dirty="0" smtClean="0">
                <a:ln w="50800"/>
                <a:solidFill>
                  <a:schemeClr val="accent2">
                    <a:lumMod val="20000"/>
                    <a:lumOff val="80000"/>
                  </a:schemeClr>
                </a:solidFill>
              </a:rPr>
              <a:t>Throttle</a:t>
            </a:r>
          </a:p>
        </p:txBody>
      </p:sp>
    </p:spTree>
    <p:extLst>
      <p:ext uri="{BB962C8B-B14F-4D97-AF65-F5344CB8AC3E}">
        <p14:creationId xmlns:p14="http://schemas.microsoft.com/office/powerpoint/2010/main" val="291975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ans Tanner\OneDrive\IoTT\Video#7\Pictures\IMG_20181114_2207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9" r="10222" b="30979"/>
          <a:stretch/>
        </p:blipFill>
        <p:spPr bwMode="auto">
          <a:xfrm>
            <a:off x="0" y="-3997"/>
            <a:ext cx="9144000" cy="51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ike, comment, subscrib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5" t="21539" r="4062" b="23994"/>
          <a:stretch/>
        </p:blipFill>
        <p:spPr bwMode="auto">
          <a:xfrm>
            <a:off x="7481455" y="3181350"/>
            <a:ext cx="160497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like, comment, subscrib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21539" r="69147" b="23994"/>
          <a:stretch/>
        </p:blipFill>
        <p:spPr bwMode="auto">
          <a:xfrm>
            <a:off x="4904510" y="3181350"/>
            <a:ext cx="110623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ans Tanner\OneDrive\IoTT\Video#7\Pictures\IMG_20181114_2207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9" r="10222" b="30979"/>
          <a:stretch/>
        </p:blipFill>
        <p:spPr bwMode="auto">
          <a:xfrm>
            <a:off x="0" y="-3997"/>
            <a:ext cx="9144000" cy="51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ike, comment, subscri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21539" r="4062" b="23994"/>
          <a:stretch/>
        </p:blipFill>
        <p:spPr bwMode="auto">
          <a:xfrm>
            <a:off x="4904509" y="3181350"/>
            <a:ext cx="418192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5200" y="209550"/>
            <a:ext cx="5410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284663" algn="l"/>
              </a:tabLst>
            </a:pPr>
            <a:r>
              <a:rPr lang="en-US" sz="2000" b="1" dirty="0" smtClean="0">
                <a:solidFill>
                  <a:srgbClr val="FFFF00"/>
                </a:solidFill>
              </a:rPr>
              <a:t>Jump to your topic of interest</a:t>
            </a:r>
            <a:r>
              <a:rPr lang="en-US" sz="2000" b="1" dirty="0" smtClean="0">
                <a:solidFill>
                  <a:srgbClr val="FFFF00"/>
                </a:solidFill>
              </a:rPr>
              <a:t>:	@ Time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287838" algn="l"/>
              </a:tabLst>
            </a:pPr>
            <a:r>
              <a:rPr lang="en-US" sz="2000" dirty="0" smtClean="0">
                <a:solidFill>
                  <a:srgbClr val="FFFF00"/>
                </a:solidFill>
              </a:rPr>
              <a:t>Introduction </a:t>
            </a:r>
            <a:r>
              <a:rPr lang="en-US" sz="2000" dirty="0" err="1" smtClean="0">
                <a:solidFill>
                  <a:srgbClr val="FFFF00"/>
                </a:solidFill>
              </a:rPr>
              <a:t>Nextion</a:t>
            </a:r>
            <a:r>
              <a:rPr lang="en-US" sz="2000" dirty="0" smtClean="0">
                <a:solidFill>
                  <a:srgbClr val="FFFF00"/>
                </a:solidFill>
              </a:rPr>
              <a:t> Display	1:44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287838" algn="l"/>
              </a:tabLst>
            </a:pPr>
            <a:r>
              <a:rPr lang="en-US" sz="2000" dirty="0" smtClean="0">
                <a:solidFill>
                  <a:srgbClr val="FFFF00"/>
                </a:solidFill>
              </a:rPr>
              <a:t>Making the Throttle Hardware	3:36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287838" algn="l"/>
              </a:tabLst>
            </a:pPr>
            <a:r>
              <a:rPr lang="en-US" sz="2000" dirty="0" smtClean="0">
                <a:solidFill>
                  <a:srgbClr val="FFFF00"/>
                </a:solidFill>
              </a:rPr>
              <a:t>Throttle Main Display	5:47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287838" algn="l"/>
              </a:tabLst>
            </a:pPr>
            <a:r>
              <a:rPr lang="en-US" sz="2000" dirty="0" smtClean="0">
                <a:solidFill>
                  <a:srgbClr val="FFFF00"/>
                </a:solidFill>
              </a:rPr>
              <a:t>Loco Control Demo	8:41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287838" algn="l"/>
              </a:tabLst>
            </a:pPr>
            <a:r>
              <a:rPr lang="en-US" sz="2000" dirty="0" smtClean="0">
                <a:solidFill>
                  <a:srgbClr val="FFFF00"/>
                </a:solidFill>
              </a:rPr>
              <a:t>Switch Control </a:t>
            </a:r>
            <a:r>
              <a:rPr lang="en-US" sz="2000" dirty="0" smtClean="0">
                <a:solidFill>
                  <a:srgbClr val="FFFF00"/>
                </a:solidFill>
              </a:rPr>
              <a:t>Demo	11:08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287838" algn="l"/>
              </a:tabLst>
            </a:pPr>
            <a:r>
              <a:rPr lang="en-US" sz="2000" dirty="0" smtClean="0">
                <a:solidFill>
                  <a:srgbClr val="FFFF00"/>
                </a:solidFill>
              </a:rPr>
              <a:t>CTC </a:t>
            </a:r>
            <a:r>
              <a:rPr lang="en-US" sz="2000" dirty="0" smtClean="0">
                <a:solidFill>
                  <a:srgbClr val="FFFF00"/>
                </a:solidFill>
              </a:rPr>
              <a:t>Demo	12:36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287838" algn="l"/>
              </a:tabLst>
            </a:pPr>
            <a:r>
              <a:rPr lang="en-US" sz="2000" dirty="0" smtClean="0">
                <a:solidFill>
                  <a:srgbClr val="FFFF00"/>
                </a:solidFill>
              </a:rPr>
              <a:t>Summary	14:05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287838" algn="l"/>
              </a:tabLst>
            </a:pPr>
            <a:r>
              <a:rPr lang="en-US" sz="2000" dirty="0" smtClean="0">
                <a:solidFill>
                  <a:srgbClr val="FFFF00"/>
                </a:solidFill>
              </a:rPr>
              <a:t>Does this all make sense? </a:t>
            </a:r>
            <a:r>
              <a:rPr lang="en-US" sz="2000" dirty="0" smtClean="0">
                <a:solidFill>
                  <a:srgbClr val="FFFF00"/>
                </a:solidFill>
              </a:rPr>
              <a:t>– Review	15:15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3" t="21880" r="27063" b="34732"/>
          <a:stretch/>
        </p:blipFill>
        <p:spPr bwMode="auto">
          <a:xfrm>
            <a:off x="76200" y="57150"/>
            <a:ext cx="9023474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9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00800" y="1352550"/>
            <a:ext cx="16764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Nextion</a:t>
            </a:r>
            <a:endParaRPr lang="en-US" dirty="0" smtClean="0"/>
          </a:p>
          <a:p>
            <a:pPr algn="ctr"/>
            <a:r>
              <a:rPr lang="en-US" dirty="0" smtClean="0"/>
              <a:t>Display 3.2”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240 x 400 pixel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3000" y="1352550"/>
            <a:ext cx="16764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NodeMCU</a:t>
            </a:r>
            <a:endParaRPr lang="en-US" dirty="0" smtClean="0"/>
          </a:p>
          <a:p>
            <a:pPr algn="ctr"/>
            <a:r>
              <a:rPr lang="en-US" dirty="0" smtClean="0"/>
              <a:t>ESP8266</a:t>
            </a:r>
          </a:p>
          <a:p>
            <a:pPr algn="ctr"/>
            <a:r>
              <a:rPr lang="en-US" dirty="0" smtClean="0"/>
              <a:t>Controller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(Arduino IDE)</a:t>
            </a:r>
            <a:endParaRPr lang="en-US" dirty="0"/>
          </a:p>
        </p:txBody>
      </p:sp>
      <p:sp>
        <p:nvSpPr>
          <p:cNvPr id="6" name="Left-Right Arrow 5"/>
          <p:cNvSpPr/>
          <p:nvPr/>
        </p:nvSpPr>
        <p:spPr>
          <a:xfrm>
            <a:off x="2933964" y="2571750"/>
            <a:ext cx="3352800" cy="304800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Serial </a:t>
            </a:r>
            <a:r>
              <a:rPr lang="en-US" sz="1400" dirty="0" err="1" smtClean="0"/>
              <a:t>Comm</a:t>
            </a:r>
            <a:r>
              <a:rPr lang="en-US" sz="1400" dirty="0" smtClean="0"/>
              <a:t> 9600 Baud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53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05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4"/>
          <a:stretch/>
        </p:blipFill>
        <p:spPr bwMode="auto">
          <a:xfrm>
            <a:off x="0" y="285750"/>
            <a:ext cx="9144000" cy="466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2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Image result for speaker plug sch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0" b="30847"/>
          <a:stretch/>
        </p:blipFill>
        <p:spPr bwMode="auto">
          <a:xfrm>
            <a:off x="104775" y="971550"/>
            <a:ext cx="8810625" cy="229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3657421"/>
            <a:ext cx="3356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Connections:</a:t>
            </a:r>
          </a:p>
          <a:p>
            <a:r>
              <a:rPr lang="en-US" dirty="0" smtClean="0"/>
              <a:t>1	ESP GND, Battery Minus</a:t>
            </a:r>
          </a:p>
          <a:p>
            <a:r>
              <a:rPr lang="en-US" dirty="0" smtClean="0"/>
              <a:t>2	Battery Plus</a:t>
            </a:r>
          </a:p>
          <a:p>
            <a:r>
              <a:rPr lang="en-US" dirty="0" smtClean="0"/>
              <a:t>10	ESP Vin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8200" y="3657421"/>
            <a:ext cx="4114800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Plugging in the charger switches OFF the ESP, unplugging starts the throttle</a:t>
            </a:r>
          </a:p>
          <a:p>
            <a:r>
              <a:rPr lang="en-US" dirty="0" smtClean="0"/>
              <a:t>For long time storage, keep plugged but disconnected from charger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068" y="438150"/>
            <a:ext cx="649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Speaker Connector				with Plug inserted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00674" y="971550"/>
            <a:ext cx="15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Charger Minus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971550"/>
            <a:ext cx="135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Charger Plus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778964" y="1340882"/>
            <a:ext cx="457200" cy="1078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1" idx="2"/>
          </p:cNvCxnSpPr>
          <p:nvPr/>
        </p:nvCxnSpPr>
        <p:spPr>
          <a:xfrm>
            <a:off x="7002703" y="1340882"/>
            <a:ext cx="457200" cy="11546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5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ans Tanner\OneDrive\IoTT\Video#7\Pictures\IMG_20181114_14482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47" r="15360"/>
          <a:stretch/>
        </p:blipFill>
        <p:spPr bwMode="auto">
          <a:xfrm>
            <a:off x="0" y="-933450"/>
            <a:ext cx="9144000" cy="607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0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ans Tanner\OneDrive\IoTT\Video#7\Pictures\IMG_20181114_1455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644" r="-271" b="12539"/>
          <a:stretch/>
        </p:blipFill>
        <p:spPr bwMode="auto">
          <a:xfrm>
            <a:off x="0" y="0"/>
            <a:ext cx="983826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0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ans Tanner\OneDrive\IoTT\Video#7\Pictures\IMG_20181114_1656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0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bn1302files.storage.live.com/y4prvfKhK6oLqkq-VSUhHBm0dzOgBs0bKPvcbM1j7TSXrYCUyVABxMFvPVkjPB62myn-UoPhuEIoGEEl_XPsJmVyZOkZ15x3Sjk7OKxbuzFl6U2Aa5Uqba88rrK2fwzSfF0FjpL212Kq8HmhqsAztfZYkOwRPzJLHl7oY_D5d1NdlLpkWQWVLJ4WW5AQhHRT1M0/TitleImage.jpg?psid=1&amp;width=1248&amp;height=93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4463"/>
            <a:ext cx="9271000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4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ans Tanner\OneDrive\IoTT\Video#7\Pictures\IMG_20181114_170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0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ans Tanner\OneDrive\IoTT\Video#7\Pictures\IMG_20181114_1721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3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Hans Tanner\OneDrive\IoTT\Video#7\Pictures\IMG_20181117_1151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0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Hans Tanner\OneDrive\IoTT\Video#7\Pictures\IMG_20181117_1153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-19050"/>
            <a:ext cx="9177867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35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ans Tanner\OneDrive\IoTT\Video#7\Pictures\IMG_20181117_1153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0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ans Tanner\OneDrive\IoTT\Video#7\Pictures\IMG_20181114_2207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9" r="10222" b="30979"/>
          <a:stretch/>
        </p:blipFill>
        <p:spPr bwMode="auto">
          <a:xfrm>
            <a:off x="0" y="-3997"/>
            <a:ext cx="9144000" cy="51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0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ans Tanner\OneDrive\IoTT\Video#7\Pictures\IMG_20181117_13290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5" t="13133" r="6397" b="10362"/>
          <a:stretch/>
        </p:blipFill>
        <p:spPr bwMode="auto">
          <a:xfrm>
            <a:off x="2895600" y="57150"/>
            <a:ext cx="3048000" cy="50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573922"/>
            <a:ext cx="13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Speed Knob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3508" y="573922"/>
            <a:ext cx="167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Speed Indicator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935037"/>
            <a:ext cx="19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Backward </a:t>
            </a:r>
            <a:r>
              <a:rPr lang="en-US" b="1" dirty="0" smtClean="0">
                <a:solidFill>
                  <a:schemeClr val="bg1"/>
                </a:solidFill>
              </a:rPr>
              <a:t>Selector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3508" y="1200150"/>
            <a:ext cx="143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Brake </a:t>
            </a:r>
            <a:r>
              <a:rPr lang="en-US" b="1" dirty="0" smtClean="0">
                <a:solidFill>
                  <a:schemeClr val="bg1"/>
                </a:solidFill>
              </a:rPr>
              <a:t>Button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3508" y="1935037"/>
            <a:ext cx="180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755254"/>
            <a:ext cx="21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Loco Address Display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3508" y="2755254"/>
            <a:ext cx="181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Function Buttons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4183618"/>
            <a:ext cx="158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Keyboard Shift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3477998"/>
            <a:ext cx="168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Disp</a:t>
            </a:r>
            <a:r>
              <a:rPr lang="en-US" b="1" dirty="0" smtClean="0">
                <a:solidFill>
                  <a:schemeClr val="bg1"/>
                </a:solidFill>
              </a:rPr>
              <a:t> Put Button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3508" y="3477998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Mode Selector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3508" y="4183618"/>
            <a:ext cx="184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Run/Idle Selector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1852094" y="758588"/>
            <a:ext cx="2110306" cy="45088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1"/>
          </p:cNvCxnSpPr>
          <p:nvPr/>
        </p:nvCxnSpPr>
        <p:spPr>
          <a:xfrm flipH="1">
            <a:off x="4553434" y="758588"/>
            <a:ext cx="2120074" cy="381807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>
            <a:off x="2481819" y="2119703"/>
            <a:ext cx="947181" cy="39229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1"/>
          </p:cNvCxnSpPr>
          <p:nvPr/>
        </p:nvCxnSpPr>
        <p:spPr>
          <a:xfrm flipH="1">
            <a:off x="4876800" y="1384816"/>
            <a:ext cx="1796708" cy="958334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1"/>
          </p:cNvCxnSpPr>
          <p:nvPr/>
        </p:nvCxnSpPr>
        <p:spPr>
          <a:xfrm flipH="1">
            <a:off x="5467834" y="2119703"/>
            <a:ext cx="1205674" cy="39229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</p:cNvCxnSpPr>
          <p:nvPr/>
        </p:nvCxnSpPr>
        <p:spPr>
          <a:xfrm>
            <a:off x="2718742" y="2939920"/>
            <a:ext cx="1243658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1"/>
          </p:cNvCxnSpPr>
          <p:nvPr/>
        </p:nvCxnSpPr>
        <p:spPr>
          <a:xfrm flipH="1">
            <a:off x="4553434" y="2939920"/>
            <a:ext cx="2120074" cy="63887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</p:cNvCxnSpPr>
          <p:nvPr/>
        </p:nvCxnSpPr>
        <p:spPr>
          <a:xfrm>
            <a:off x="2121207" y="4368284"/>
            <a:ext cx="1200256" cy="10230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3"/>
          </p:cNvCxnSpPr>
          <p:nvPr/>
        </p:nvCxnSpPr>
        <p:spPr>
          <a:xfrm>
            <a:off x="2223158" y="3662664"/>
            <a:ext cx="1891642" cy="70562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2" idx="1"/>
          </p:cNvCxnSpPr>
          <p:nvPr/>
        </p:nvCxnSpPr>
        <p:spPr>
          <a:xfrm flipH="1">
            <a:off x="4876800" y="3662664"/>
            <a:ext cx="1796708" cy="70562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1"/>
          </p:cNvCxnSpPr>
          <p:nvPr/>
        </p:nvCxnSpPr>
        <p:spPr>
          <a:xfrm flipH="1">
            <a:off x="5562600" y="4368284"/>
            <a:ext cx="1110908" cy="10230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ans Tanner\OneDrive\IoTT\Video#7\Pictures\IMG_20181117_13290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5" t="13133" r="6397" b="10362"/>
          <a:stretch/>
        </p:blipFill>
        <p:spPr bwMode="auto">
          <a:xfrm>
            <a:off x="2895600" y="57150"/>
            <a:ext cx="3048000" cy="50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573922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Press on Rim to set Target Speed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3508" y="573922"/>
            <a:ext cx="245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Current Speed Indicator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1" y="162061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Press to change Target Directio</a:t>
            </a:r>
            <a:r>
              <a:rPr lang="en-US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73508" y="1200150"/>
            <a:ext cx="231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Press Brake Button to set 0 Speed Target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Hold for 500+ </a:t>
            </a:r>
            <a:r>
              <a:rPr lang="en-US" b="1" dirty="0" err="1" smtClean="0">
                <a:solidFill>
                  <a:schemeClr val="bg1"/>
                </a:solidFill>
              </a:rPr>
              <a:t>ms</a:t>
            </a:r>
            <a:r>
              <a:rPr lang="en-US" b="1" dirty="0" smtClean="0">
                <a:solidFill>
                  <a:schemeClr val="bg1"/>
                </a:solidFill>
              </a:rPr>
              <a:t> for immediate stop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1" y="2755254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Click to select Locomotive by Address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3507" y="2755254"/>
            <a:ext cx="231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Click to activate / deactivate  functions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1" y="4183618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Click to switch function display to F8 – F15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3509" y="3477998"/>
            <a:ext cx="224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Click to go to Switch or CTC boards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3509" y="4183618"/>
            <a:ext cx="231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Click to change Layout Power Status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 flipV="1">
            <a:off x="2667000" y="819151"/>
            <a:ext cx="1219201" cy="77937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1"/>
          </p:cNvCxnSpPr>
          <p:nvPr/>
        </p:nvCxnSpPr>
        <p:spPr>
          <a:xfrm flipH="1">
            <a:off x="4553434" y="758588"/>
            <a:ext cx="2120074" cy="381807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>
            <a:off x="2514601" y="1943785"/>
            <a:ext cx="806864" cy="456694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1"/>
          </p:cNvCxnSpPr>
          <p:nvPr/>
        </p:nvCxnSpPr>
        <p:spPr>
          <a:xfrm flipH="1">
            <a:off x="4876800" y="1800315"/>
            <a:ext cx="1796708" cy="54283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</p:cNvCxnSpPr>
          <p:nvPr/>
        </p:nvCxnSpPr>
        <p:spPr>
          <a:xfrm flipV="1">
            <a:off x="2362201" y="2939921"/>
            <a:ext cx="1600199" cy="276998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1"/>
          </p:cNvCxnSpPr>
          <p:nvPr/>
        </p:nvCxnSpPr>
        <p:spPr>
          <a:xfrm flipH="1">
            <a:off x="4553435" y="3078420"/>
            <a:ext cx="2120072" cy="50037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</p:cNvCxnSpPr>
          <p:nvPr/>
        </p:nvCxnSpPr>
        <p:spPr>
          <a:xfrm flipV="1">
            <a:off x="2667001" y="4470590"/>
            <a:ext cx="654464" cy="174693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2" idx="1"/>
          </p:cNvCxnSpPr>
          <p:nvPr/>
        </p:nvCxnSpPr>
        <p:spPr>
          <a:xfrm flipH="1">
            <a:off x="4876801" y="3801164"/>
            <a:ext cx="1796708" cy="56712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1"/>
          </p:cNvCxnSpPr>
          <p:nvPr/>
        </p:nvCxnSpPr>
        <p:spPr>
          <a:xfrm flipH="1" flipV="1">
            <a:off x="5562601" y="4470589"/>
            <a:ext cx="1110908" cy="3619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8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8" grpId="0"/>
      <p:bldP spid="9" grpId="0"/>
      <p:bldP spid="10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066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 smtClean="0"/>
              <a:t>Combining </a:t>
            </a:r>
            <a:r>
              <a:rPr lang="en-US" sz="2000" dirty="0"/>
              <a:t>some cheap and readily available components allows for making a </a:t>
            </a:r>
            <a:r>
              <a:rPr lang="en-US" sz="2000" dirty="0" err="1"/>
              <a:t>LocoNet</a:t>
            </a:r>
            <a:r>
              <a:rPr lang="en-US" sz="2000" dirty="0"/>
              <a:t> </a:t>
            </a:r>
            <a:r>
              <a:rPr lang="en-US" sz="2000" dirty="0" err="1"/>
              <a:t>WiFi</a:t>
            </a:r>
            <a:r>
              <a:rPr lang="en-US" sz="2000" dirty="0"/>
              <a:t> throttle for pretty little money. I don’t know about you, but for me this generates appetite for more of the same </a:t>
            </a:r>
          </a:p>
        </p:txBody>
      </p:sp>
    </p:spTree>
    <p:extLst>
      <p:ext uri="{BB962C8B-B14F-4D97-AF65-F5344CB8AC3E}">
        <p14:creationId xmlns:p14="http://schemas.microsoft.com/office/powerpoint/2010/main" val="27693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6" r="20823" b="17672"/>
          <a:stretch/>
        </p:blipFill>
        <p:spPr bwMode="auto">
          <a:xfrm>
            <a:off x="-9060" y="152400"/>
            <a:ext cx="915028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3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 smtClean="0"/>
              <a:t>Combining </a:t>
            </a:r>
            <a:r>
              <a:rPr lang="en-US" sz="2000" dirty="0"/>
              <a:t>some cheap and readily available components allows for making a </a:t>
            </a:r>
            <a:r>
              <a:rPr lang="en-US" sz="2000" dirty="0" err="1"/>
              <a:t>LocoNet</a:t>
            </a:r>
            <a:r>
              <a:rPr lang="en-US" sz="2000" dirty="0"/>
              <a:t> </a:t>
            </a:r>
            <a:r>
              <a:rPr lang="en-US" sz="2000" dirty="0" err="1"/>
              <a:t>WiFi</a:t>
            </a:r>
            <a:r>
              <a:rPr lang="en-US" sz="2000" dirty="0"/>
              <a:t> throttle for pretty little money. I don’t know about you, but for me this generates appetite for more of the same </a:t>
            </a:r>
          </a:p>
          <a:p>
            <a:pPr lvl="0"/>
            <a:r>
              <a:rPr lang="en-US" sz="2000" dirty="0" smtClean="0"/>
              <a:t>Thanks </a:t>
            </a:r>
            <a:r>
              <a:rPr lang="en-US" sz="2000" dirty="0"/>
              <a:t>to </a:t>
            </a:r>
            <a:r>
              <a:rPr lang="en-US" sz="2000" dirty="0" smtClean="0"/>
              <a:t>MQTT, </a:t>
            </a:r>
            <a:r>
              <a:rPr lang="en-US" sz="2000" dirty="0"/>
              <a:t>the throttle works like any other </a:t>
            </a:r>
            <a:r>
              <a:rPr lang="en-US" sz="2000" dirty="0" err="1"/>
              <a:t>LocoNet</a:t>
            </a:r>
            <a:r>
              <a:rPr lang="en-US" sz="2000" dirty="0"/>
              <a:t> </a:t>
            </a:r>
            <a:r>
              <a:rPr lang="en-US" sz="2000" dirty="0" smtClean="0"/>
              <a:t>throttle. You can connect as many as you want.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22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 smtClean="0"/>
              <a:t>Combining </a:t>
            </a:r>
            <a:r>
              <a:rPr lang="en-US" sz="2000" dirty="0"/>
              <a:t>some cheap and readily available components allows for making a </a:t>
            </a:r>
            <a:r>
              <a:rPr lang="en-US" sz="2000" dirty="0" err="1"/>
              <a:t>LocoNet</a:t>
            </a:r>
            <a:r>
              <a:rPr lang="en-US" sz="2000" dirty="0"/>
              <a:t> </a:t>
            </a:r>
            <a:r>
              <a:rPr lang="en-US" sz="2000" dirty="0" err="1"/>
              <a:t>WiFi</a:t>
            </a:r>
            <a:r>
              <a:rPr lang="en-US" sz="2000" dirty="0"/>
              <a:t> throttle for pretty little money. I don’t know about you, but for me this generates appetite for more of the same </a:t>
            </a:r>
          </a:p>
          <a:p>
            <a:pPr lvl="0"/>
            <a:r>
              <a:rPr lang="en-US" sz="2000" dirty="0" smtClean="0"/>
              <a:t>Thanks </a:t>
            </a:r>
            <a:r>
              <a:rPr lang="en-US" sz="2000" dirty="0"/>
              <a:t>to </a:t>
            </a:r>
            <a:r>
              <a:rPr lang="en-US" sz="2000" dirty="0" smtClean="0"/>
              <a:t>MQTT, </a:t>
            </a:r>
            <a:r>
              <a:rPr lang="en-US" sz="2000" dirty="0"/>
              <a:t>the throttle works like any other </a:t>
            </a:r>
            <a:r>
              <a:rPr lang="en-US" sz="2000" dirty="0" err="1"/>
              <a:t>LocoNet</a:t>
            </a:r>
            <a:r>
              <a:rPr lang="en-US" sz="2000" dirty="0"/>
              <a:t> </a:t>
            </a:r>
            <a:r>
              <a:rPr lang="en-US" sz="2000" dirty="0" smtClean="0"/>
              <a:t>throttle. You can connect as many as you want.</a:t>
            </a:r>
            <a:endParaRPr lang="en-US" sz="2000" dirty="0"/>
          </a:p>
          <a:p>
            <a:pPr lvl="0"/>
            <a:r>
              <a:rPr lang="en-US" sz="2000" dirty="0" smtClean="0"/>
              <a:t>The </a:t>
            </a:r>
            <a:r>
              <a:rPr lang="en-US" sz="2000" dirty="0" err="1"/>
              <a:t>Nextion</a:t>
            </a:r>
            <a:r>
              <a:rPr lang="en-US" sz="2000" dirty="0"/>
              <a:t> </a:t>
            </a:r>
            <a:r>
              <a:rPr lang="en-US" sz="2000" dirty="0" smtClean="0"/>
              <a:t>display </a:t>
            </a:r>
            <a:r>
              <a:rPr lang="en-US" sz="2000" dirty="0"/>
              <a:t>allows for making a surprisingly complex and fast user </a:t>
            </a:r>
            <a:r>
              <a:rPr lang="en-US" sz="2000" dirty="0" smtClean="0"/>
              <a:t>interface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261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 smtClean="0"/>
              <a:t>Combining </a:t>
            </a:r>
            <a:r>
              <a:rPr lang="en-US" sz="2000" dirty="0"/>
              <a:t>some cheap and readily available components allows for making a </a:t>
            </a:r>
            <a:r>
              <a:rPr lang="en-US" sz="2000" dirty="0" err="1"/>
              <a:t>LocoNet</a:t>
            </a:r>
            <a:r>
              <a:rPr lang="en-US" sz="2000" dirty="0"/>
              <a:t> </a:t>
            </a:r>
            <a:r>
              <a:rPr lang="en-US" sz="2000" dirty="0" err="1"/>
              <a:t>WiFi</a:t>
            </a:r>
            <a:r>
              <a:rPr lang="en-US" sz="2000" dirty="0"/>
              <a:t> throttle for pretty little money. I don’t know about you, but for me this generates appetite for more of the same </a:t>
            </a:r>
          </a:p>
          <a:p>
            <a:pPr lvl="0"/>
            <a:r>
              <a:rPr lang="en-US" sz="2000" dirty="0" smtClean="0"/>
              <a:t>Thanks </a:t>
            </a:r>
            <a:r>
              <a:rPr lang="en-US" sz="2000" dirty="0"/>
              <a:t>to </a:t>
            </a:r>
            <a:r>
              <a:rPr lang="en-US" sz="2000" dirty="0" smtClean="0"/>
              <a:t>MQTT, </a:t>
            </a:r>
            <a:r>
              <a:rPr lang="en-US" sz="2000" dirty="0"/>
              <a:t>the throttle works like any other </a:t>
            </a:r>
            <a:r>
              <a:rPr lang="en-US" sz="2000" dirty="0" err="1"/>
              <a:t>LocoNet</a:t>
            </a:r>
            <a:r>
              <a:rPr lang="en-US" sz="2000" dirty="0"/>
              <a:t> </a:t>
            </a:r>
            <a:r>
              <a:rPr lang="en-US" sz="2000" dirty="0" smtClean="0"/>
              <a:t>throttle. You can connect as many as you want.</a:t>
            </a:r>
            <a:endParaRPr lang="en-US" sz="2000" dirty="0"/>
          </a:p>
          <a:p>
            <a:pPr lvl="0"/>
            <a:r>
              <a:rPr lang="en-US" sz="2000" dirty="0" smtClean="0"/>
              <a:t>The </a:t>
            </a:r>
            <a:r>
              <a:rPr lang="en-US" sz="2000" dirty="0" err="1"/>
              <a:t>Nextion</a:t>
            </a:r>
            <a:r>
              <a:rPr lang="en-US" sz="2000" dirty="0"/>
              <a:t> </a:t>
            </a:r>
            <a:r>
              <a:rPr lang="en-US" sz="2000" dirty="0" smtClean="0"/>
              <a:t>display </a:t>
            </a:r>
            <a:r>
              <a:rPr lang="en-US" sz="2000" dirty="0"/>
              <a:t>allows for making a surprisingly complex and fast user </a:t>
            </a:r>
            <a:r>
              <a:rPr lang="en-US" sz="2000" dirty="0" smtClean="0"/>
              <a:t>interface</a:t>
            </a:r>
            <a:endParaRPr lang="en-US" sz="2000" dirty="0"/>
          </a:p>
          <a:p>
            <a:pPr lvl="0"/>
            <a:r>
              <a:rPr lang="en-US" sz="2000" dirty="0" smtClean="0"/>
              <a:t>Using </a:t>
            </a:r>
            <a:r>
              <a:rPr lang="en-US" sz="2000" dirty="0"/>
              <a:t>a 3D printer to make a case is a very flexible and effective option for </a:t>
            </a:r>
            <a:r>
              <a:rPr lang="en-US" sz="2000" dirty="0" smtClean="0"/>
              <a:t>makers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782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ike, comment, subscri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21539" r="4062" b="23994"/>
          <a:stretch/>
        </p:blipFill>
        <p:spPr bwMode="auto">
          <a:xfrm>
            <a:off x="533400" y="3105150"/>
            <a:ext cx="418192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35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550"/>
            <a:ext cx="8229600" cy="4385073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www.banggood.com/3_2-Inch-Nextion-HMI-Intelligent-Smart-USART-UART-Serial-Touch-TFT-LCD-Screen-Module-p-1105286.html?rmmds=search&amp;cur_warehouse=CN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www.banggood.com/6Pcs-ZOP-POWER-3_7V-750mAH-30C-1S-Lipo-Battery-JST-Plug-With-Charger-For-RC-Model-p-1329739.html?rmmds=search&amp;cur_warehouse=CN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www.banggood.com/NodeMcu-Lua-WIFI-Internet-Things-Development-Board-Based-ESP8266-CP2102-Wireless-Module-p-1097112.html?rmmds=search&amp;cur_warehouse=CN</a:t>
            </a:r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Dispatch: </a:t>
            </a:r>
            <a:r>
              <a:rPr lang="en-US" sz="1400" dirty="0">
                <a:hlinkClick r:id="rId5"/>
              </a:rPr>
              <a:t>http://www.digitrax.com/tsd/KB710/ut4-dispatch-a-locomotive-address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err="1" smtClean="0"/>
              <a:t>Itead</a:t>
            </a:r>
            <a:r>
              <a:rPr lang="en-US" sz="1400" dirty="0"/>
              <a:t> 3D Model: </a:t>
            </a:r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www.itead.cc/wiki/Nextion_HMI_Solution#3D_printing_bezel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Layout Intro Sequence: Beat </a:t>
            </a:r>
            <a:r>
              <a:rPr lang="en-US" sz="1400" dirty="0" err="1" smtClean="0"/>
              <a:t>Deola</a:t>
            </a:r>
            <a:r>
              <a:rPr lang="en-US" sz="1400" dirty="0" smtClean="0"/>
              <a:t>, Switzerland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271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9" r="22377" b="13722"/>
          <a:stretch/>
        </p:blipFill>
        <p:spPr bwMode="auto">
          <a:xfrm>
            <a:off x="-1" y="57150"/>
            <a:ext cx="9101223" cy="506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54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18" r="24685"/>
          <a:stretch/>
        </p:blipFill>
        <p:spPr bwMode="auto">
          <a:xfrm>
            <a:off x="0" y="381001"/>
            <a:ext cx="9141975" cy="455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75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r="22841"/>
          <a:stretch/>
        </p:blipFill>
        <p:spPr bwMode="auto">
          <a:xfrm>
            <a:off x="0" y="57150"/>
            <a:ext cx="914481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1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ans Tanner\OneDrive\IoTT\Video#7\Pictures\IMG_20181114_22120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7" t="9867" r="1142" b="18133"/>
          <a:stretch/>
        </p:blipFill>
        <p:spPr bwMode="auto">
          <a:xfrm>
            <a:off x="-45720" y="0"/>
            <a:ext cx="9189720" cy="52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5400" y="2876550"/>
            <a:ext cx="403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57600" algn="r"/>
              </a:tabLst>
            </a:pPr>
            <a:r>
              <a:rPr lang="en-US" sz="2000" b="1" dirty="0" smtClean="0">
                <a:solidFill>
                  <a:srgbClr val="FFFF00"/>
                </a:solidFill>
              </a:rPr>
              <a:t>Touch Display	$20.00</a:t>
            </a:r>
          </a:p>
          <a:p>
            <a:pPr>
              <a:tabLst>
                <a:tab pos="3657600" algn="r"/>
              </a:tabLst>
            </a:pPr>
            <a:r>
              <a:rPr lang="en-US" sz="2000" b="1" dirty="0" smtClean="0">
                <a:solidFill>
                  <a:srgbClr val="FFFF00"/>
                </a:solidFill>
              </a:rPr>
              <a:t>Battery	$ 3.00</a:t>
            </a:r>
          </a:p>
          <a:p>
            <a:pPr>
              <a:tabLst>
                <a:tab pos="3657600" algn="r"/>
              </a:tabLst>
            </a:pPr>
            <a:r>
              <a:rPr lang="en-US" sz="2000" b="1" dirty="0" smtClean="0">
                <a:solidFill>
                  <a:srgbClr val="FFFF00"/>
                </a:solidFill>
              </a:rPr>
              <a:t>ESP8266	$ 4.00</a:t>
            </a:r>
          </a:p>
          <a:p>
            <a:pPr>
              <a:tabLst>
                <a:tab pos="3657600" algn="r"/>
              </a:tabLst>
            </a:pPr>
            <a:r>
              <a:rPr lang="en-US" sz="2000" b="1" dirty="0" smtClean="0">
                <a:solidFill>
                  <a:srgbClr val="FFFF00"/>
                </a:solidFill>
              </a:rPr>
              <a:t>Filament	$ 2.50</a:t>
            </a:r>
          </a:p>
          <a:p>
            <a:pPr>
              <a:tabLst>
                <a:tab pos="3657600" algn="r"/>
              </a:tabLst>
            </a:pPr>
            <a:endParaRPr lang="en-US" sz="2000" b="1" dirty="0">
              <a:solidFill>
                <a:srgbClr val="FFFF00"/>
              </a:solidFill>
            </a:endParaRPr>
          </a:p>
          <a:p>
            <a:pPr>
              <a:tabLst>
                <a:tab pos="3657600" algn="r"/>
              </a:tabLst>
            </a:pPr>
            <a:r>
              <a:rPr lang="en-US" sz="2000" b="1" dirty="0">
                <a:solidFill>
                  <a:srgbClr val="FFFF00"/>
                </a:solidFill>
              </a:rPr>
              <a:t>Total Material </a:t>
            </a:r>
            <a:r>
              <a:rPr lang="en-US" sz="2000" b="1" dirty="0" smtClean="0">
                <a:solidFill>
                  <a:srgbClr val="FFFF00"/>
                </a:solidFill>
              </a:rPr>
              <a:t>Cost	$29.50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ans Tanner\OneDrive\IoTT\Video#7\Pictures\IMG_20181114_2207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9" r="10222" b="30979"/>
          <a:stretch/>
        </p:blipFill>
        <p:spPr bwMode="auto">
          <a:xfrm>
            <a:off x="0" y="-3997"/>
            <a:ext cx="9144000" cy="51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ans Tanner\OneDrive\IoTT\Video#7\Pictures\IMG_20181114_2207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9" r="10222" b="30979"/>
          <a:stretch/>
        </p:blipFill>
        <p:spPr bwMode="auto">
          <a:xfrm>
            <a:off x="0" y="-3997"/>
            <a:ext cx="9144000" cy="51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ike, comment, subscrib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21539" r="69147" b="23994"/>
          <a:stretch/>
        </p:blipFill>
        <p:spPr bwMode="auto">
          <a:xfrm>
            <a:off x="4904510" y="3181350"/>
            <a:ext cx="110623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6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12718</TotalTime>
  <Words>443</Words>
  <Application>Microsoft Office PowerPoint</Application>
  <PresentationFormat>On-screen Show (16:9)</PresentationFormat>
  <Paragraphs>87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Summary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HansTanner</dc:creator>
  <cp:lastModifiedBy>HansTanner</cp:lastModifiedBy>
  <cp:revision>133</cp:revision>
  <dcterms:created xsi:type="dcterms:W3CDTF">2006-08-16T00:00:00Z</dcterms:created>
  <dcterms:modified xsi:type="dcterms:W3CDTF">2018-11-18T05:38:36Z</dcterms:modified>
</cp:coreProperties>
</file>